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98" r:id="rId2"/>
    <p:sldId id="405" r:id="rId3"/>
    <p:sldId id="401" r:id="rId4"/>
    <p:sldId id="441" r:id="rId5"/>
    <p:sldId id="442" r:id="rId6"/>
    <p:sldId id="443" r:id="rId7"/>
    <p:sldId id="444" r:id="rId8"/>
    <p:sldId id="445" r:id="rId9"/>
    <p:sldId id="446" r:id="rId10"/>
    <p:sldId id="447" r:id="rId11"/>
    <p:sldId id="448" r:id="rId12"/>
    <p:sldId id="452" r:id="rId13"/>
    <p:sldId id="449" r:id="rId14"/>
    <p:sldId id="450" r:id="rId15"/>
    <p:sldId id="451" r:id="rId16"/>
    <p:sldId id="453" r:id="rId17"/>
    <p:sldId id="455" r:id="rId18"/>
    <p:sldId id="454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0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52"/>
            <p14:sldId id="449"/>
            <p14:sldId id="450"/>
            <p14:sldId id="451"/>
            <p14:sldId id="453"/>
            <p14:sldId id="455"/>
            <p14:sldId id="454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7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dotnet/coreclr/blob/030a3ea9b8dbeae89c90d34441d4d9a1cf4a7de6/src/vm/amd64/JitHelpers_FastWriteBarriers.as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dotnet/coreclr/blob/030a3ea9b8dbeae89c90d34441d4d9a1cf4a7de6/src/vm/amd64/JitHelpers_FastWriteBarriers.as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xmlns="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1"/>
            <a:ext cx="53383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Введение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Строение памяти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xmlns="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29FBAB-1263-4F2A-9004-73A3A635D6D5}"/>
              </a:ext>
            </a:extLst>
          </p:cNvPr>
          <p:cNvSpPr/>
          <p:nvPr/>
        </p:nvSpPr>
        <p:spPr>
          <a:xfrm>
            <a:off x="1238005" y="1434164"/>
            <a:ext cx="9991970" cy="4099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Heap: internal CLR data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E125BC-56F6-457B-A827-B6CC2CC98731}"/>
              </a:ext>
            </a:extLst>
          </p:cNvPr>
          <p:cNvSpPr/>
          <p:nvPr/>
        </p:nvSpPr>
        <p:spPr>
          <a:xfrm>
            <a:off x="4748212" y="2658305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10BF98E-4ECF-46F4-94EE-A6026C650EE9}"/>
              </a:ext>
            </a:extLst>
          </p:cNvPr>
          <p:cNvSpPr/>
          <p:nvPr/>
        </p:nvSpPr>
        <p:spPr>
          <a:xfrm>
            <a:off x="3448050" y="3563180"/>
            <a:ext cx="1076325" cy="5674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881078B-6E39-419A-A8F4-E2A1844CAC1C}"/>
              </a:ext>
            </a:extLst>
          </p:cNvPr>
          <p:cNvSpPr/>
          <p:nvPr/>
        </p:nvSpPr>
        <p:spPr>
          <a:xfrm>
            <a:off x="4952998" y="3563180"/>
            <a:ext cx="1076325" cy="567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38CDD3-914A-4571-983A-69CFA556D45E}"/>
              </a:ext>
            </a:extLst>
          </p:cNvPr>
          <p:cNvSpPr/>
          <p:nvPr/>
        </p:nvSpPr>
        <p:spPr>
          <a:xfrm>
            <a:off x="7524750" y="3563178"/>
            <a:ext cx="1076325" cy="5674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AF1C458-EEF3-431E-B0FD-483D36E71901}"/>
              </a:ext>
            </a:extLst>
          </p:cNvPr>
          <p:cNvSpPr txBox="1"/>
          <p:nvPr/>
        </p:nvSpPr>
        <p:spPr>
          <a:xfrm>
            <a:off x="4748212" y="1547876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Heap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6022BF7-E65A-43DF-B3EF-6E8C4E6C145F}"/>
              </a:ext>
            </a:extLst>
          </p:cNvPr>
          <p:cNvSpPr/>
          <p:nvPr/>
        </p:nvSpPr>
        <p:spPr>
          <a:xfrm>
            <a:off x="1238005" y="5676900"/>
            <a:ext cx="9991970" cy="999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xmlns="" id="{9AC4F78E-1269-40A6-A0DF-69B6D2203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00968"/>
              </p:ext>
            </p:extLst>
          </p:nvPr>
        </p:nvGraphicFramePr>
        <p:xfrm>
          <a:off x="1727200" y="6031285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xmlns="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709609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xmlns="" id="{43BF0FAA-631C-421C-94F2-A5F247CDF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67272"/>
              </p:ext>
            </p:extLst>
          </p:nvPr>
        </p:nvGraphicFramePr>
        <p:xfrm>
          <a:off x="5491160" y="6031285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xmlns="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709609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xmlns="" id="{C49DDE44-674A-481E-8AF7-C0431DA6D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94896"/>
              </p:ext>
            </p:extLst>
          </p:nvPr>
        </p:nvGraphicFramePr>
        <p:xfrm>
          <a:off x="4334224" y="4755373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xmlns="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7096097"/>
                  </a:ext>
                </a:extLst>
              </a:tr>
            </a:tbl>
          </a:graphicData>
        </a:graphic>
      </p:graphicFrame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xmlns="" id="{F62CD774-9E29-443D-8A33-35AA2332045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2797792" y="4842864"/>
            <a:ext cx="1900614" cy="476228"/>
          </a:xfrm>
          <a:prstGeom prst="curvedConnector3">
            <a:avLst>
              <a:gd name="adj1" fmla="val 48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xmlns="" id="{894CDC17-EB0F-4A30-B676-46C1E8C56CBF}"/>
              </a:ext>
            </a:extLst>
          </p:cNvPr>
          <p:cNvCxnSpPr>
            <a:stCxn id="10" idx="2"/>
            <a:endCxn id="23" idx="1"/>
          </p:cNvCxnSpPr>
          <p:nvPr/>
        </p:nvCxnSpPr>
        <p:spPr>
          <a:xfrm rot="16200000" flipH="1">
            <a:off x="3755157" y="4361726"/>
            <a:ext cx="810122" cy="34801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18BDE00-ECB4-4841-8E28-66F5D0C84EDE}"/>
              </a:ext>
            </a:extLst>
          </p:cNvPr>
          <p:cNvSpPr txBox="1"/>
          <p:nvPr/>
        </p:nvSpPr>
        <p:spPr>
          <a:xfrm>
            <a:off x="4252933" y="439790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Pinning handles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xmlns="" id="{24C2C6B4-4A95-4DBB-AFE4-E6029782807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4872416" y="2339595"/>
            <a:ext cx="337383" cy="21097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xmlns="" id="{9A5A1C6F-338B-4344-AF24-8339A9FF7789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5400000">
            <a:off x="5624890" y="3092069"/>
            <a:ext cx="337383" cy="6048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xmlns="" id="{B5637993-26FF-464B-8DC2-D66194CF3307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6910766" y="2411030"/>
            <a:ext cx="337381" cy="19669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D637CB-10FF-4B55-8592-3344C927F38F}"/>
              </a:ext>
            </a:extLst>
          </p:cNvPr>
          <p:cNvSpPr/>
          <p:nvPr/>
        </p:nvSpPr>
        <p:spPr>
          <a:xfrm>
            <a:off x="7989092" y="2648262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642E26D-F517-4744-AD64-A5F74BD51658}"/>
              </a:ext>
            </a:extLst>
          </p:cNvPr>
          <p:cNvSpPr/>
          <p:nvPr/>
        </p:nvSpPr>
        <p:spPr>
          <a:xfrm>
            <a:off x="1591246" y="2657787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40719BBA-D774-423C-AA9A-50F394508C6B}"/>
              </a:ext>
            </a:extLst>
          </p:cNvPr>
          <p:cNvCxnSpPr>
            <a:stCxn id="36" idx="3"/>
            <a:endCxn id="9" idx="1"/>
          </p:cNvCxnSpPr>
          <p:nvPr/>
        </p:nvCxnSpPr>
        <p:spPr>
          <a:xfrm>
            <a:off x="4286821" y="2941533"/>
            <a:ext cx="461391" cy="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01189A6-C63F-464F-8CAD-22D11D72F1CD}"/>
              </a:ext>
            </a:extLst>
          </p:cNvPr>
          <p:cNvSpPr/>
          <p:nvPr/>
        </p:nvSpPr>
        <p:spPr>
          <a:xfrm>
            <a:off x="8315325" y="1800225"/>
            <a:ext cx="2038350" cy="5291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Domain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8F6410A-482A-450C-A90F-93338ABF9BCC}"/>
              </a:ext>
            </a:extLst>
          </p:cNvPr>
          <p:cNvSpPr/>
          <p:nvPr/>
        </p:nvSpPr>
        <p:spPr>
          <a:xfrm>
            <a:off x="1919858" y="1767485"/>
            <a:ext cx="2038350" cy="5291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Domain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xmlns="" id="{43A0203E-0115-483E-9B1D-AFD08C480041}"/>
              </a:ext>
            </a:extLst>
          </p:cNvPr>
          <p:cNvCxnSpPr>
            <a:stCxn id="40" idx="2"/>
            <a:endCxn id="36" idx="0"/>
          </p:cNvCxnSpPr>
          <p:nvPr/>
        </p:nvCxnSpPr>
        <p:spPr>
          <a:xfrm rot="16200000" flipH="1">
            <a:off x="2758476" y="2477229"/>
            <a:ext cx="361114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D38F9BB-DCFC-4D49-8029-FDA32741FF56}"/>
              </a:ext>
            </a:extLst>
          </p:cNvPr>
          <p:cNvCxnSpPr>
            <a:stCxn id="39" idx="2"/>
            <a:endCxn id="35" idx="0"/>
          </p:cNvCxnSpPr>
          <p:nvPr/>
        </p:nvCxnSpPr>
        <p:spPr>
          <a:xfrm>
            <a:off x="9334500" y="2329413"/>
            <a:ext cx="2380" cy="31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85247C2C-B7D4-477A-98E7-59A29692614A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2514600" y="4940793"/>
            <a:ext cx="1819624" cy="1090492"/>
          </a:xfrm>
          <a:prstGeom prst="bentConnector3">
            <a:avLst>
              <a:gd name="adj1" fmla="val 99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xmlns="" id="{B38ED071-77FF-482A-BE02-23DF2903F33F}"/>
              </a:ext>
            </a:extLst>
          </p:cNvPr>
          <p:cNvCxnSpPr/>
          <p:nvPr/>
        </p:nvCxnSpPr>
        <p:spPr>
          <a:xfrm>
            <a:off x="5041107" y="5126213"/>
            <a:ext cx="1192883" cy="905072"/>
          </a:xfrm>
          <a:prstGeom prst="bentConnector3">
            <a:avLst>
              <a:gd name="adj1" fmla="val 995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xmlns="" id="{EC928FC3-CEC5-4D0A-A0F6-E708CACB0D52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>
            <a:off x="6701199" y="4669573"/>
            <a:ext cx="1900616" cy="8228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9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E0C2CFC-78CC-416E-8BFA-7C61D7E339E8}"/>
              </a:ext>
            </a:extLst>
          </p:cNvPr>
          <p:cNvSpPr txBox="1"/>
          <p:nvPr/>
        </p:nvSpPr>
        <p:spPr>
          <a:xfrm>
            <a:off x="1238005" y="1361257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Из-за большого количества объектов, </a:t>
            </a:r>
            <a:r>
              <a:rPr lang="en-US" dirty="0"/>
              <a:t>SOH </a:t>
            </a:r>
            <a:r>
              <a:rPr lang="ru-RU" dirty="0"/>
              <a:t>разделен на части.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Заполнение </a:t>
            </a:r>
            <a:r>
              <a:rPr lang="en-US" dirty="0"/>
              <a:t>SOH </a:t>
            </a:r>
            <a:r>
              <a:rPr lang="ru-RU" dirty="0"/>
              <a:t>линейно, а потому старые объекты живут в младших адресах, </a:t>
            </a:r>
            <a:r>
              <a:rPr lang="ru-RU" dirty="0" smtClean="0"/>
              <a:t>новые – </a:t>
            </a:r>
            <a:r>
              <a:rPr lang="ru-RU" dirty="0"/>
              <a:t>в старших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Старые объекты живут долго: чем дольше объект существует тем выше вероятность что он будет существовать все время работы программы</a:t>
            </a:r>
          </a:p>
          <a:p>
            <a:endParaRPr lang="ru-RU" dirty="0"/>
          </a:p>
          <a:p>
            <a:r>
              <a:rPr lang="ru-RU" dirty="0"/>
              <a:t>Поэтому: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Куча разделена на три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0-е поколение – это время между созданием и ближайшим срабатыванием </a:t>
            </a:r>
            <a:r>
              <a:rPr lang="en-US" dirty="0"/>
              <a:t>GC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Объектов не успевает накопиться слишком много: если кто-то из них потерял ссылки, такую кучу собрать можно быстро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1-е поколение – это время чуть более длительное: для относительно долго живущих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2-е поколение – для долго живущих и вечноживущих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16505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5117" y="1433971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10306" y="2531811"/>
            <a:ext cx="1632869" cy="624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830844" y="1713474"/>
            <a:ext cx="2465" cy="4073140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6ED7936B-42CF-432A-9099-3F4557F4822D}"/>
              </a:ext>
            </a:extLst>
          </p:cNvPr>
          <p:cNvSpPr txBox="1"/>
          <p:nvPr/>
        </p:nvSpPr>
        <p:spPr>
          <a:xfrm>
            <a:off x="1070159" y="5316134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фаза маркировки работала бы на всех поколениях, </a:t>
            </a:r>
          </a:p>
          <a:p>
            <a:r>
              <a:rPr lang="ru-RU" dirty="0"/>
              <a:t>то это было бы очень долго</a:t>
            </a:r>
          </a:p>
        </p:txBody>
      </p:sp>
    </p:spTree>
    <p:extLst>
      <p:ext uri="{BB962C8B-B14F-4D97-AF65-F5344CB8AC3E}">
        <p14:creationId xmlns:p14="http://schemas.microsoft.com/office/powerpoint/2010/main" val="83715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988985" y="3381943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747252" y="1797065"/>
            <a:ext cx="2465" cy="3905957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6ED7936B-42CF-432A-9099-3F4557F4822D}"/>
              </a:ext>
            </a:extLst>
          </p:cNvPr>
          <p:cNvSpPr txBox="1"/>
          <p:nvPr/>
        </p:nvSpPr>
        <p:spPr>
          <a:xfrm>
            <a:off x="1070159" y="5011631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</p:txBody>
      </p:sp>
      <p:sp>
        <p:nvSpPr>
          <p:cNvPr id="54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334314" y="1433780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54" idx="2"/>
            <a:endCxn id="62" idx="0"/>
          </p:cNvCxnSpPr>
          <p:nvPr/>
        </p:nvCxnSpPr>
        <p:spPr>
          <a:xfrm rot="16200000" flipH="1">
            <a:off x="3467246" y="776342"/>
            <a:ext cx="1635524" cy="3575677"/>
          </a:xfrm>
          <a:prstGeom prst="bentConnector3">
            <a:avLst>
              <a:gd name="adj1" fmla="val 3695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62" idx="2"/>
            <a:endCxn id="21" idx="2"/>
          </p:cNvCxnSpPr>
          <p:nvPr/>
        </p:nvCxnSpPr>
        <p:spPr>
          <a:xfrm rot="5400000">
            <a:off x="5593350" y="3278845"/>
            <a:ext cx="7066" cy="951929"/>
          </a:xfrm>
          <a:prstGeom prst="bentConnector3">
            <a:avLst>
              <a:gd name="adj1" fmla="val 506065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1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988985" y="3381943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747252" y="1797065"/>
            <a:ext cx="2465" cy="3905957"/>
          </a:xfrm>
          <a:prstGeom prst="bentConnector3">
            <a:avLst>
              <a:gd name="adj1" fmla="val 937383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B787D32-B992-4F12-9310-F71400DAEADA}"/>
              </a:ext>
            </a:extLst>
          </p:cNvPr>
          <p:cNvSpPr txBox="1"/>
          <p:nvPr/>
        </p:nvSpPr>
        <p:spPr>
          <a:xfrm>
            <a:off x="1070159" y="5011631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Older-to-younger</a:t>
            </a:r>
            <a:endParaRPr lang="ru-RU" dirty="0"/>
          </a:p>
        </p:txBody>
      </p:sp>
      <p:cxnSp>
        <p:nvCxnSpPr>
          <p:cNvPr id="59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H="1">
            <a:off x="3467246" y="776342"/>
            <a:ext cx="1635524" cy="3575677"/>
          </a:xfrm>
          <a:prstGeom prst="bentConnector3">
            <a:avLst>
              <a:gd name="adj1" fmla="val 369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58" idx="2"/>
          </p:cNvCxnSpPr>
          <p:nvPr/>
        </p:nvCxnSpPr>
        <p:spPr>
          <a:xfrm rot="5400000">
            <a:off x="5593350" y="3278845"/>
            <a:ext cx="7066" cy="951929"/>
          </a:xfrm>
          <a:prstGeom prst="bentConnector3">
            <a:avLst>
              <a:gd name="adj1" fmla="val 5060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7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988985" y="3381943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747252" y="1797065"/>
            <a:ext cx="2465" cy="3905957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6FCE87F-5B91-4C96-9B6F-D8BA70921CD7}"/>
              </a:ext>
            </a:extLst>
          </p:cNvPr>
          <p:cNvSpPr txBox="1"/>
          <p:nvPr/>
        </p:nvSpPr>
        <p:spPr>
          <a:xfrm>
            <a:off x="1070159" y="5011631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Older-to-younger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Younger-to-older</a:t>
            </a:r>
            <a:endParaRPr lang="ru-RU" dirty="0"/>
          </a:p>
        </p:txBody>
      </p:sp>
      <p:cxnSp>
        <p:nvCxnSpPr>
          <p:cNvPr id="58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endCxn id="56" idx="0"/>
          </p:cNvCxnSpPr>
          <p:nvPr/>
        </p:nvCxnSpPr>
        <p:spPr>
          <a:xfrm rot="16200000" flipH="1">
            <a:off x="3467246" y="776342"/>
            <a:ext cx="1635524" cy="3575677"/>
          </a:xfrm>
          <a:prstGeom prst="bentConnector3">
            <a:avLst>
              <a:gd name="adj1" fmla="val 369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56" idx="2"/>
          </p:cNvCxnSpPr>
          <p:nvPr/>
        </p:nvCxnSpPr>
        <p:spPr>
          <a:xfrm rot="5400000">
            <a:off x="5593350" y="3278845"/>
            <a:ext cx="7066" cy="951929"/>
          </a:xfrm>
          <a:prstGeom prst="bentConnector3">
            <a:avLst>
              <a:gd name="adj1" fmla="val 5060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1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988985" y="3381943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334314" y="1433780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54" idx="2"/>
            <a:endCxn id="62" idx="0"/>
          </p:cNvCxnSpPr>
          <p:nvPr/>
        </p:nvCxnSpPr>
        <p:spPr>
          <a:xfrm rot="16200000" flipH="1">
            <a:off x="3467246" y="776342"/>
            <a:ext cx="1635524" cy="3575677"/>
          </a:xfrm>
          <a:prstGeom prst="bentConnector3">
            <a:avLst>
              <a:gd name="adj1" fmla="val 3695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62" idx="2"/>
            <a:endCxn id="21" idx="2"/>
          </p:cNvCxnSpPr>
          <p:nvPr/>
        </p:nvCxnSpPr>
        <p:spPr>
          <a:xfrm rot="5400000">
            <a:off x="5593350" y="3278845"/>
            <a:ext cx="7066" cy="951929"/>
          </a:xfrm>
          <a:prstGeom prst="bentConnector3">
            <a:avLst>
              <a:gd name="adj1" fmla="val 506065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6FCE87F-5B91-4C96-9B6F-D8BA70921CD7}"/>
              </a:ext>
            </a:extLst>
          </p:cNvPr>
          <p:cNvSpPr txBox="1"/>
          <p:nvPr/>
        </p:nvSpPr>
        <p:spPr>
          <a:xfrm>
            <a:off x="1070159" y="5011631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Older-to-younger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Younger-to-older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 smtClean="0">
                <a:solidFill>
                  <a:srgbClr val="FF0000"/>
                </a:solidFill>
              </a:rPr>
              <a:t>Можно пропустить объекты, собирая только выбранное поколение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532120" y="3214720"/>
            <a:ext cx="342900" cy="66933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747252" y="1797065"/>
            <a:ext cx="2465" cy="3905957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3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Write barrier</a:t>
            </a: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&amp; </a:t>
            </a:r>
            <a:r>
              <a:rPr lang="en-US" sz="20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RememberedSet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75882" y="2484145"/>
            <a:ext cx="5270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Foo();  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x -&gt; Gen0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x -&gt; Gen1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Boo();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9600"/>
                </a:solidFill>
                <a:latin typeface="Consolas" panose="020B0609020204030204" pitchFamily="49" charset="0"/>
              </a:rPr>
              <a:t>x.field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 =&gt; Gen0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634018" y="4585648"/>
            <a:ext cx="7124131" cy="114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older-to-younger link</a:t>
            </a:r>
            <a:endParaRPr lang="ru-RU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526798" y="3351787"/>
            <a:ext cx="7365242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lgDash"/>
          </a:ln>
          <a:effectLst>
            <a:outerShdw blurRad="50800" dist="38100" dir="5400000" algn="t" rotWithShape="0">
              <a:prstClr val="black">
                <a:alpha val="16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Mutator.Write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value)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address = value;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AreWriteBarrierConditionMeet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(address, value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RememberedSet.AddOrUpdate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dirty="0"/>
          </a:p>
        </p:txBody>
      </p:sp>
      <p:sp>
        <p:nvSpPr>
          <p:cNvPr id="60" name="Прямоугольник 59"/>
          <p:cNvSpPr/>
          <p:nvPr/>
        </p:nvSpPr>
        <p:spPr>
          <a:xfrm>
            <a:off x="4180602" y="1459934"/>
            <a:ext cx="5270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Foo();  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x -&gt; Gen0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x -&gt; Gen1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Boo();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9600"/>
                </a:solidFill>
                <a:latin typeface="Consolas" panose="020B0609020204030204" pitchFamily="49" charset="0"/>
              </a:rPr>
              <a:t>x.field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 =&gt; Gen0</a:t>
            </a:r>
            <a:endParaRPr lang="ru-RU" dirty="0"/>
          </a:p>
        </p:txBody>
      </p:sp>
      <p:cxnSp>
        <p:nvCxnSpPr>
          <p:cNvPr id="24" name="Соединительная линия уступом 23"/>
          <p:cNvCxnSpPr>
            <a:stCxn id="6" idx="0"/>
          </p:cNvCxnSpPr>
          <p:nvPr/>
        </p:nvCxnSpPr>
        <p:spPr>
          <a:xfrm rot="16200000" flipV="1">
            <a:off x="5283476" y="2425843"/>
            <a:ext cx="978742" cy="87314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Write barrier &amp; </a:t>
            </a:r>
            <a:r>
              <a:rPr lang="en-US" sz="20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RememberedSet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Write barrier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&amp; </a:t>
            </a:r>
            <a:r>
              <a:rPr lang="en-US" sz="20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RememberedSet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JIT</a:t>
            </a:r>
            <a:r>
              <a:rPr lang="ru-RU" dirty="0" smtClean="0"/>
              <a:t> вставляет </a:t>
            </a:r>
            <a:r>
              <a:rPr lang="en-US" dirty="0" smtClean="0"/>
              <a:t>Write barrier </a:t>
            </a:r>
            <a:r>
              <a:rPr lang="ru-RU" dirty="0" smtClean="0"/>
              <a:t>далеко не везде: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Значение – ссылка на экземпляр </a:t>
            </a:r>
            <a:r>
              <a:rPr lang="en-US" dirty="0" smtClean="0"/>
              <a:t>.NET </a:t>
            </a:r>
            <a:r>
              <a:rPr lang="ru-RU" dirty="0" smtClean="0"/>
              <a:t>класса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Точка присваивания находится в управляемой куче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Точка присваивания имеет более старшее поколение </a:t>
            </a:r>
            <a:r>
              <a:rPr lang="ru-RU" dirty="0"/>
              <a:t>чем адрес </a:t>
            </a:r>
            <a:r>
              <a:rPr lang="ru-RU" dirty="0" smtClean="0"/>
              <a:t>присваиваемого объекта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3275204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Соответственно на фазе маркировки: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Маркируется выбранное поколение</a:t>
            </a:r>
            <a:r>
              <a:rPr lang="en-US" dirty="0" smtClean="0"/>
              <a:t>, </a:t>
            </a:r>
            <a:r>
              <a:rPr lang="ru-RU" dirty="0" smtClean="0"/>
              <a:t>в корни которого включены </a:t>
            </a:r>
            <a:r>
              <a:rPr lang="en-US" dirty="0" err="1" smtClean="0"/>
              <a:t>RememberedSet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064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xmlns="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xmlns="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Write barrier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&amp; </a:t>
            </a:r>
            <a:r>
              <a:rPr lang="en-US" sz="20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RememberedSet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240" y="1148679"/>
            <a:ext cx="6092829" cy="56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988985" y="3381943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22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44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2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7" idx="2"/>
            <a:endCxn id="26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6" idx="2"/>
            <a:endCxn id="28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56" idx="2"/>
            <a:endCxn id="49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7" idx="0"/>
            <a:endCxn id="50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334314" y="1433780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61" idx="2"/>
            <a:endCxn id="11" idx="0"/>
          </p:cNvCxnSpPr>
          <p:nvPr/>
        </p:nvCxnSpPr>
        <p:spPr>
          <a:xfrm rot="16200000" flipH="1">
            <a:off x="3467246" y="776342"/>
            <a:ext cx="1635524" cy="3575677"/>
          </a:xfrm>
          <a:prstGeom prst="bentConnector3">
            <a:avLst>
              <a:gd name="adj1" fmla="val 3695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11" idx="2"/>
            <a:endCxn id="27" idx="2"/>
          </p:cNvCxnSpPr>
          <p:nvPr/>
        </p:nvCxnSpPr>
        <p:spPr>
          <a:xfrm rot="5400000">
            <a:off x="5593350" y="3278845"/>
            <a:ext cx="7066" cy="951929"/>
          </a:xfrm>
          <a:prstGeom prst="bentConnector3">
            <a:avLst>
              <a:gd name="adj1" fmla="val 506065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24993"/>
              </p:ext>
            </p:extLst>
          </p:nvPr>
        </p:nvGraphicFramePr>
        <p:xfrm>
          <a:off x="883245" y="4885546"/>
          <a:ext cx="10302790" cy="365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</a:tblGrid>
              <a:tr h="155268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Правая фигурная скобка 4"/>
          <p:cNvSpPr/>
          <p:nvPr/>
        </p:nvSpPr>
        <p:spPr>
          <a:xfrm rot="5400000">
            <a:off x="2313382" y="5006444"/>
            <a:ext cx="247756" cy="9940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223688" y="575559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52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988985" y="3381943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22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44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2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7" idx="2"/>
            <a:endCxn id="26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6" idx="2"/>
            <a:endCxn id="28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56" idx="2"/>
            <a:endCxn id="49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7" idx="0"/>
            <a:endCxn id="50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334314" y="1433780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61" idx="2"/>
            <a:endCxn id="11" idx="0"/>
          </p:cNvCxnSpPr>
          <p:nvPr/>
        </p:nvCxnSpPr>
        <p:spPr>
          <a:xfrm rot="16200000" flipH="1">
            <a:off x="3467246" y="776342"/>
            <a:ext cx="1635524" cy="3575677"/>
          </a:xfrm>
          <a:prstGeom prst="bentConnector3">
            <a:avLst>
              <a:gd name="adj1" fmla="val 3695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11" idx="2"/>
            <a:endCxn id="27" idx="2"/>
          </p:cNvCxnSpPr>
          <p:nvPr/>
        </p:nvCxnSpPr>
        <p:spPr>
          <a:xfrm rot="5400000">
            <a:off x="5593350" y="3278845"/>
            <a:ext cx="7066" cy="951929"/>
          </a:xfrm>
          <a:prstGeom prst="bentConnector3">
            <a:avLst>
              <a:gd name="adj1" fmla="val 506065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9" idx="2"/>
            <a:endCxn id="17" idx="2"/>
          </p:cNvCxnSpPr>
          <p:nvPr/>
        </p:nvCxnSpPr>
        <p:spPr>
          <a:xfrm rot="16200000" flipH="1">
            <a:off x="3747252" y="1797065"/>
            <a:ext cx="2465" cy="3905957"/>
          </a:xfrm>
          <a:prstGeom prst="bentConnector3">
            <a:avLst>
              <a:gd name="adj1" fmla="val 9373834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24993"/>
              </p:ext>
            </p:extLst>
          </p:nvPr>
        </p:nvGraphicFramePr>
        <p:xfrm>
          <a:off x="883245" y="4885546"/>
          <a:ext cx="10302790" cy="365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</a:tblGrid>
              <a:tr h="155268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Правая фигурная скобка 4"/>
          <p:cNvSpPr/>
          <p:nvPr/>
        </p:nvSpPr>
        <p:spPr>
          <a:xfrm rot="5400000">
            <a:off x="2313382" y="5006444"/>
            <a:ext cx="247756" cy="9940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223688" y="575559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28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988985" y="3381943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16772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22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44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2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7" idx="2"/>
            <a:endCxn id="26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6" idx="2"/>
            <a:endCxn id="28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56" idx="2"/>
            <a:endCxn id="49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7" idx="0"/>
            <a:endCxn id="50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334314" y="1433780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61" idx="2"/>
            <a:endCxn id="11" idx="0"/>
          </p:cNvCxnSpPr>
          <p:nvPr/>
        </p:nvCxnSpPr>
        <p:spPr>
          <a:xfrm rot="16200000" flipH="1">
            <a:off x="3467246" y="776342"/>
            <a:ext cx="1635524" cy="3575677"/>
          </a:xfrm>
          <a:prstGeom prst="bentConnector3">
            <a:avLst>
              <a:gd name="adj1" fmla="val 3695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11" idx="2"/>
            <a:endCxn id="27" idx="2"/>
          </p:cNvCxnSpPr>
          <p:nvPr/>
        </p:nvCxnSpPr>
        <p:spPr>
          <a:xfrm rot="5400000">
            <a:off x="5593350" y="3278845"/>
            <a:ext cx="7066" cy="951929"/>
          </a:xfrm>
          <a:prstGeom prst="bentConnector3">
            <a:avLst>
              <a:gd name="adj1" fmla="val 506065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9" idx="2"/>
            <a:endCxn id="17" idx="2"/>
          </p:cNvCxnSpPr>
          <p:nvPr/>
        </p:nvCxnSpPr>
        <p:spPr>
          <a:xfrm rot="16200000" flipH="1">
            <a:off x="3747252" y="1797065"/>
            <a:ext cx="2465" cy="3905957"/>
          </a:xfrm>
          <a:prstGeom prst="bentConnector3">
            <a:avLst>
              <a:gd name="adj1" fmla="val 9373834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739372"/>
              </p:ext>
            </p:extLst>
          </p:nvPr>
        </p:nvGraphicFramePr>
        <p:xfrm>
          <a:off x="883245" y="4885546"/>
          <a:ext cx="10302790" cy="365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  <a:gridCol w="1030279"/>
              </a:tblGrid>
              <a:tr h="15526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ru-RU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</a:t>
                      </a:r>
                      <a:endParaRPr lang="ru-RU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Правая фигурная скобка 4"/>
          <p:cNvSpPr/>
          <p:nvPr/>
        </p:nvSpPr>
        <p:spPr>
          <a:xfrm rot="5400000">
            <a:off x="2313382" y="5006444"/>
            <a:ext cx="247756" cy="9940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223688" y="575559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2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Каждый бит </a:t>
            </a:r>
            <a:r>
              <a:rPr lang="en-US" dirty="0" smtClean="0"/>
              <a:t>card table (</a:t>
            </a:r>
            <a:r>
              <a:rPr lang="ru-RU" dirty="0" smtClean="0"/>
              <a:t>каждая «карта») отвечает за 128 байт в </a:t>
            </a:r>
            <a:r>
              <a:rPr lang="en-US" dirty="0" smtClean="0"/>
              <a:t>x86 </a:t>
            </a:r>
            <a:r>
              <a:rPr lang="ru-RU" dirty="0" smtClean="0"/>
              <a:t>и 256 – в х64.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30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Каждый бит </a:t>
            </a:r>
            <a:r>
              <a:rPr lang="en-US" dirty="0" smtClean="0"/>
              <a:t>card table (</a:t>
            </a:r>
            <a:r>
              <a:rPr lang="ru-RU" dirty="0" smtClean="0"/>
              <a:t>каждая «карта») отвечает за 128 байт в </a:t>
            </a:r>
            <a:r>
              <a:rPr lang="en-US" dirty="0" smtClean="0"/>
              <a:t>x86 </a:t>
            </a:r>
            <a:r>
              <a:rPr lang="ru-RU" dirty="0" smtClean="0"/>
              <a:t>и 256 – в х64.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Т.е. </a:t>
            </a:r>
            <a:r>
              <a:rPr lang="en-US" dirty="0" smtClean="0"/>
              <a:t>32 </a:t>
            </a:r>
            <a:r>
              <a:rPr lang="ru-RU" dirty="0" smtClean="0"/>
              <a:t>машинных слова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22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Каждый бит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 table (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каждая «карта») отвечает за 128 байт 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x86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256 – в х64.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Т.е.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32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машинных слова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Если учесть что каждый пустой объект занимает, например, 4 машинных слова, то: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6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Каждый бит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 table (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каждая «карта») отвечает за 128 байт 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x86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256 – в х64.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Т.е.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32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машинных слова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Если учесть что каждый пустой объект занимает, например, 4 машинных слова, 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1 бит перекрывает 128-256 байт или около 10 объектов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3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Каждый бит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 table (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каждая «карта») отвечает за 128 байт 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x86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256 – в х64.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Т.е.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32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машинных слова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Если учесть что каждый пустой объект занимает, например, 4 машинных слова, 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 бит перекрывает 128-256 байт или около 10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1 байт перекрывает 1 - 2 </a:t>
            </a:r>
            <a:r>
              <a:rPr lang="ru-RU" dirty="0"/>
              <a:t>К</a:t>
            </a:r>
            <a:r>
              <a:rPr lang="ru-RU" dirty="0" smtClean="0"/>
              <a:t>б или 80 объектов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4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Каждый бит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 table (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каждая «карта») отвечает за 128 байт 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x86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256 – в х64.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Т.е.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32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машинных слова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Если учесть что каждый пустой объект занимает, например, 4 машинных слова, 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 бит перекрывает 128-256 байт или около 10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 байт перекрывает 1 - 2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 или 80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4 байта перекрывает 4 Кб или 320 объектов – для </a:t>
            </a:r>
            <a:r>
              <a:rPr lang="en-US" dirty="0" smtClean="0"/>
              <a:t>x86</a:t>
            </a:r>
            <a:r>
              <a:rPr lang="ru-RU" dirty="0" smtClean="0"/>
              <a:t> архитектуры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xmlns="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Каждый бит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 table (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каждая «карта») отвечает за 128 байт 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x86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256 – в х64.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Т.е.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32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машинных слова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Если учесть что каждый пустой объект занимает, например, 4 машинных слова, 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 бит перекрывает 128-256 байт или около 10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 байт перекрывает 1 - 2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 или 80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4 байта перекрывает 4 Кб или 320 объектов – для </a:t>
            </a:r>
            <a:r>
              <a:rPr lang="en-US" dirty="0" smtClean="0"/>
              <a:t>x86</a:t>
            </a:r>
            <a:r>
              <a:rPr lang="ru-RU" dirty="0" smtClean="0"/>
              <a:t> архитектуры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8 байт перекрывает  8 Кб или 320 объектов – для </a:t>
            </a:r>
            <a:r>
              <a:rPr lang="en-US" dirty="0" smtClean="0"/>
              <a:t>x64 </a:t>
            </a:r>
            <a:r>
              <a:rPr lang="ru-RU" dirty="0" smtClean="0"/>
              <a:t>архитектуры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Каждый бит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 table (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каждая «карта») отвечает за 128 байт 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x86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256 – в х64.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Т.е.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32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машинных слова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Если учесть что каждый пустой объект занимает, например, 4 машинных слова, 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 бит перекрывает 128-256 байт или около 10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 байт перекрывает 1 - 2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 или 80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4 байта перекрывает 4 Кб или 320 объектов – для </a:t>
            </a:r>
            <a:r>
              <a:rPr lang="en-US" dirty="0" smtClean="0"/>
              <a:t>x86</a:t>
            </a:r>
            <a:r>
              <a:rPr lang="ru-RU" dirty="0" smtClean="0"/>
              <a:t> архитектуры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8 байт перекрывает  8 Кб или 320 объектов – для </a:t>
            </a:r>
            <a:r>
              <a:rPr lang="en-US" dirty="0" smtClean="0"/>
              <a:t>x64 </a:t>
            </a:r>
            <a:r>
              <a:rPr lang="ru-RU" dirty="0" smtClean="0"/>
              <a:t>архитектуры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25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Где </a:t>
            </a:r>
            <a:r>
              <a:rPr lang="ru-RU" dirty="0" err="1" smtClean="0"/>
              <a:t>поизучать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184" y="2544484"/>
            <a:ext cx="5771917" cy="413198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514511" y="2007588"/>
            <a:ext cx="4837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7"/>
              </a:rPr>
              <a:t>/</a:t>
            </a:r>
            <a:r>
              <a:rPr lang="ru-RU" dirty="0" err="1">
                <a:hlinkClick r:id="rId7"/>
              </a:rPr>
              <a:t>src</a:t>
            </a:r>
            <a:r>
              <a:rPr lang="ru-RU" dirty="0">
                <a:hlinkClick r:id="rId7"/>
              </a:rPr>
              <a:t>/</a:t>
            </a:r>
            <a:r>
              <a:rPr lang="ru-RU" dirty="0" err="1">
                <a:hlinkClick r:id="rId7"/>
              </a:rPr>
              <a:t>vm</a:t>
            </a:r>
            <a:r>
              <a:rPr lang="ru-RU" dirty="0">
                <a:hlinkClick r:id="rId7"/>
              </a:rPr>
              <a:t>/amd64/JitHelpers_FastWriteBarriers.asm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99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Где </a:t>
            </a:r>
            <a:r>
              <a:rPr lang="ru-RU" dirty="0" err="1" smtClean="0"/>
              <a:t>поизучать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184" y="2544484"/>
            <a:ext cx="5771917" cy="413198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514511" y="2007588"/>
            <a:ext cx="4837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7"/>
              </a:rPr>
              <a:t>/</a:t>
            </a:r>
            <a:r>
              <a:rPr lang="ru-RU" dirty="0" err="1">
                <a:hlinkClick r:id="rId7"/>
              </a:rPr>
              <a:t>src</a:t>
            </a:r>
            <a:r>
              <a:rPr lang="ru-RU" dirty="0">
                <a:hlinkClick r:id="rId7"/>
              </a:rPr>
              <a:t>/</a:t>
            </a:r>
            <a:r>
              <a:rPr lang="ru-RU" dirty="0" err="1">
                <a:hlinkClick r:id="rId7"/>
              </a:rPr>
              <a:t>vm</a:t>
            </a:r>
            <a:r>
              <a:rPr lang="ru-RU" dirty="0">
                <a:hlinkClick r:id="rId7"/>
              </a:rPr>
              <a:t>/amd64/JitHelpers_FastWriteBarriers.asm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55845" y="3002507"/>
            <a:ext cx="9266830" cy="23083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</a:p>
          <a:p>
            <a:r>
              <a:rPr lang="ru-RU" dirty="0"/>
              <a:t>Р</a:t>
            </a:r>
            <a:r>
              <a:rPr lang="ru-RU" dirty="0" smtClean="0"/>
              <a:t>еализация сильно зависит от особенностей: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Если </a:t>
            </a:r>
            <a:r>
              <a:rPr lang="en-US" dirty="0" smtClean="0"/>
              <a:t>Workstation GC, </a:t>
            </a:r>
            <a:r>
              <a:rPr lang="ru-RU" dirty="0" smtClean="0"/>
              <a:t>есть версия ДО и ПОСЛЕ роста кучи и как следствия – перемещения </a:t>
            </a:r>
            <a:r>
              <a:rPr lang="en-US" dirty="0" smtClean="0"/>
              <a:t>gen_0 </a:t>
            </a:r>
            <a:r>
              <a:rPr lang="ru-RU" dirty="0"/>
              <a:t>и</a:t>
            </a:r>
            <a:r>
              <a:rPr lang="en-US" dirty="0" smtClean="0"/>
              <a:t> gen_1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Если </a:t>
            </a:r>
            <a:r>
              <a:rPr lang="en-US" dirty="0" smtClean="0"/>
              <a:t>Server GC, </a:t>
            </a:r>
            <a:r>
              <a:rPr lang="ru-RU" dirty="0" smtClean="0"/>
              <a:t>то куч </a:t>
            </a:r>
            <a:r>
              <a:rPr lang="en-US" dirty="0" smtClean="0"/>
              <a:t>gen_0 </a:t>
            </a:r>
            <a:r>
              <a:rPr lang="ru-RU" dirty="0" smtClean="0"/>
              <a:t>и </a:t>
            </a:r>
            <a:r>
              <a:rPr lang="en-US" dirty="0" smtClean="0"/>
              <a:t>gen_1 </a:t>
            </a:r>
            <a:r>
              <a:rPr lang="ru-RU" dirty="0" smtClean="0"/>
              <a:t>может быть несколько и как результат – другая реализация, выставляющая флаг безусловно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Плюс две реализации под </a:t>
            </a:r>
            <a:r>
              <a:rPr lang="en-US" dirty="0" smtClean="0"/>
              <a:t>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5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7246961" y="1361257"/>
            <a:ext cx="4626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</a:rPr>
              <a:t>x.Field</a:t>
            </a:r>
            <a:r>
              <a:rPr lang="en-US" dirty="0" smtClean="0"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</a:rPr>
              <a:t>obj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endParaRPr lang="ru-RU" dirty="0" smtClean="0">
              <a:latin typeface="Consolas" panose="020B0609020204030204" pitchFamily="49" charset="0"/>
            </a:endParaRPr>
          </a:p>
          <a:p>
            <a:endParaRPr lang="ru-RU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onsolas" panose="020B0609020204030204" pitchFamily="49" charset="0"/>
              </a:rPr>
              <a:t>RCX</a:t>
            </a:r>
            <a:r>
              <a:rPr lang="en-US" dirty="0" smtClean="0">
                <a:latin typeface="Consolas" panose="020B0609020204030204" pitchFamily="49" charset="0"/>
              </a:rPr>
              <a:t> = </a:t>
            </a:r>
            <a:r>
              <a:rPr lang="ru-RU" dirty="0" smtClean="0">
                <a:latin typeface="Consolas" panose="020B0609020204030204" pitchFamily="49" charset="0"/>
              </a:rPr>
              <a:t>адрес </a:t>
            </a:r>
            <a:r>
              <a:rPr lang="en-US" dirty="0" smtClean="0">
                <a:latin typeface="Consolas" panose="020B0609020204030204" pitchFamily="49" charset="0"/>
              </a:rPr>
              <a:t>Field</a:t>
            </a:r>
            <a:endParaRPr lang="ru-RU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onsolas" panose="020B0609020204030204" pitchFamily="49" charset="0"/>
              </a:rPr>
              <a:t>RDX</a:t>
            </a:r>
            <a:r>
              <a:rPr lang="en-US" dirty="0" smtClean="0">
                <a:latin typeface="Consolas" panose="020B0609020204030204" pitchFamily="49" charset="0"/>
              </a:rPr>
              <a:t> = </a:t>
            </a:r>
            <a:r>
              <a:rPr lang="en-US" b="1" dirty="0" err="1" smtClean="0">
                <a:latin typeface="Consolas" panose="020B0609020204030204" pitchFamily="49" charset="0"/>
              </a:rPr>
              <a:t>obj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= </a:t>
            </a:r>
            <a:r>
              <a:rPr lang="ru-RU" dirty="0" smtClean="0">
                <a:latin typeface="Consolas" panose="020B0609020204030204" pitchFamily="49" charset="0"/>
              </a:rPr>
              <a:t>ссылка на объект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9102" y="1370793"/>
            <a:ext cx="82070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Consolas" panose="020B0609020204030204" pitchFamily="49" charset="0"/>
              </a:rPr>
              <a:t>LEAF_ENTRY JIT_WriteBarrier_PostGrow64, _TEXT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8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mov</a:t>
            </a:r>
            <a:r>
              <a:rPr lang="ru-RU" sz="1200" dirty="0">
                <a:latin typeface="Consolas" panose="020B0609020204030204" pitchFamily="49" charset="0"/>
              </a:rPr>
              <a:t>     [</a:t>
            </a:r>
            <a:r>
              <a:rPr lang="ru-RU" sz="1200" dirty="0" err="1">
                <a:latin typeface="Consolas" panose="020B0609020204030204" pitchFamily="49" charset="0"/>
              </a:rPr>
              <a:t>rcx</a:t>
            </a:r>
            <a:r>
              <a:rPr lang="ru-RU" sz="1200" dirty="0">
                <a:latin typeface="Consolas" panose="020B0609020204030204" pitchFamily="49" charset="0"/>
              </a:rPr>
              <a:t>], </a:t>
            </a:r>
            <a:r>
              <a:rPr lang="ru-RU" sz="1200" dirty="0" err="1">
                <a:latin typeface="Consolas" panose="020B0609020204030204" pitchFamily="49" charset="0"/>
              </a:rPr>
              <a:t>rdx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NOP_3_BYTE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latin typeface="Consolas" panose="020B0609020204030204" pitchFamily="49" charset="0"/>
              </a:rPr>
              <a:t>PATCH_LABEL JIT_WriteBarrier_PostGrow64_Patch_Label_Lower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mov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rax</a:t>
            </a:r>
            <a:r>
              <a:rPr lang="ru-RU" sz="1200" dirty="0">
                <a:latin typeface="Consolas" panose="020B0609020204030204" pitchFamily="49" charset="0"/>
              </a:rPr>
              <a:t>, 0F0F0F0F0F0F0F0F0h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cmp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rdx</a:t>
            </a:r>
            <a:r>
              <a:rPr lang="ru-RU" sz="1200" dirty="0">
                <a:latin typeface="Consolas" panose="020B0609020204030204" pitchFamily="49" charset="0"/>
              </a:rPr>
              <a:t>, </a:t>
            </a:r>
            <a:r>
              <a:rPr lang="ru-RU" sz="1200" dirty="0" err="1">
                <a:latin typeface="Consolas" panose="020B0609020204030204" pitchFamily="49" charset="0"/>
              </a:rPr>
              <a:t>rax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jb</a:t>
            </a:r>
            <a:r>
              <a:rPr lang="ru-RU" sz="1200" dirty="0">
                <a:latin typeface="Consolas" panose="020B0609020204030204" pitchFamily="49" charset="0"/>
              </a:rPr>
              <a:t>      </a:t>
            </a:r>
            <a:r>
              <a:rPr lang="ru-RU" sz="1200" dirty="0" err="1">
                <a:latin typeface="Consolas" panose="020B0609020204030204" pitchFamily="49" charset="0"/>
              </a:rPr>
              <a:t>Exit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latin typeface="Consolas" panose="020B0609020204030204" pitchFamily="49" charset="0"/>
              </a:rPr>
              <a:t>PATCH_LABEL JIT_WriteBarrier_PostGrow64_Patch_Label_Upper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mov</a:t>
            </a:r>
            <a:r>
              <a:rPr lang="ru-RU" sz="1200" dirty="0">
                <a:latin typeface="Consolas" panose="020B0609020204030204" pitchFamily="49" charset="0"/>
              </a:rPr>
              <a:t>     r8, 0F0F0F0F0F0F0F0F0h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cmp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rdx</a:t>
            </a:r>
            <a:r>
              <a:rPr lang="ru-RU" sz="1200" dirty="0">
                <a:latin typeface="Consolas" panose="020B0609020204030204" pitchFamily="49" charset="0"/>
              </a:rPr>
              <a:t>, r8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jae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Exit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latin typeface="Consolas" panose="020B0609020204030204" pitchFamily="49" charset="0"/>
              </a:rPr>
              <a:t>PATCH_LABEL JIT_WriteBarrier_PostGrow64_Patch_Label_CardTable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mov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rax</a:t>
            </a:r>
            <a:r>
              <a:rPr lang="ru-RU" sz="1200" dirty="0">
                <a:latin typeface="Consolas" panose="020B0609020204030204" pitchFamily="49" charset="0"/>
              </a:rPr>
              <a:t>, 0F0F0F0F0F0F0F0F0h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; </a:t>
            </a:r>
            <a:r>
              <a:rPr lang="ru-RU" sz="1200" dirty="0" err="1">
                <a:latin typeface="Consolas" panose="020B0609020204030204" pitchFamily="49" charset="0"/>
              </a:rPr>
              <a:t>Touch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the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card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table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entry</a:t>
            </a:r>
            <a:r>
              <a:rPr lang="ru-RU" sz="1200" dirty="0">
                <a:latin typeface="Consolas" panose="020B0609020204030204" pitchFamily="49" charset="0"/>
              </a:rPr>
              <a:t>, </a:t>
            </a:r>
            <a:r>
              <a:rPr lang="ru-RU" sz="1200" dirty="0" err="1">
                <a:latin typeface="Consolas" panose="020B0609020204030204" pitchFamily="49" charset="0"/>
              </a:rPr>
              <a:t>if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not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already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dirty</a:t>
            </a:r>
            <a:r>
              <a:rPr lang="ru-RU" sz="1200" dirty="0">
                <a:latin typeface="Consolas" panose="020B0609020204030204" pitchFamily="49" charset="0"/>
              </a:rPr>
              <a:t>.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shr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rcx</a:t>
            </a:r>
            <a:r>
              <a:rPr lang="ru-RU" sz="1200" dirty="0">
                <a:latin typeface="Consolas" panose="020B0609020204030204" pitchFamily="49" charset="0"/>
              </a:rPr>
              <a:t>, 0Bh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cmp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byte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ptr</a:t>
            </a:r>
            <a:r>
              <a:rPr lang="ru-RU" sz="1200" dirty="0">
                <a:latin typeface="Consolas" panose="020B0609020204030204" pitchFamily="49" charset="0"/>
              </a:rPr>
              <a:t> [</a:t>
            </a:r>
            <a:r>
              <a:rPr lang="ru-RU" sz="1200" dirty="0" err="1">
                <a:latin typeface="Consolas" panose="020B0609020204030204" pitchFamily="49" charset="0"/>
              </a:rPr>
              <a:t>rcx</a:t>
            </a:r>
            <a:r>
              <a:rPr lang="ru-RU" sz="1200" dirty="0">
                <a:latin typeface="Consolas" panose="020B0609020204030204" pitchFamily="49" charset="0"/>
              </a:rPr>
              <a:t> + </a:t>
            </a:r>
            <a:r>
              <a:rPr lang="ru-RU" sz="1200" dirty="0" err="1">
                <a:latin typeface="Consolas" panose="020B0609020204030204" pitchFamily="49" charset="0"/>
              </a:rPr>
              <a:t>rax</a:t>
            </a:r>
            <a:r>
              <a:rPr lang="ru-RU" sz="1200" dirty="0">
                <a:latin typeface="Consolas" panose="020B0609020204030204" pitchFamily="49" charset="0"/>
              </a:rPr>
              <a:t>], 0FFh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jne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UpdateCardTable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ru-RU" sz="1200" dirty="0">
                <a:latin typeface="Consolas" panose="020B0609020204030204" pitchFamily="49" charset="0"/>
              </a:rPr>
              <a:t>        REPRET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latin typeface="Consolas" panose="020B0609020204030204" pitchFamily="49" charset="0"/>
              </a:rPr>
              <a:t>UpdateCardTable</a:t>
            </a:r>
            <a:r>
              <a:rPr lang="ru-RU" sz="1200" dirty="0">
                <a:latin typeface="Consolas" panose="020B0609020204030204" pitchFamily="49" charset="0"/>
              </a:rPr>
              <a:t>: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mov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byte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ptr</a:t>
            </a:r>
            <a:r>
              <a:rPr lang="ru-RU" sz="1200" dirty="0">
                <a:latin typeface="Consolas" panose="020B0609020204030204" pitchFamily="49" charset="0"/>
              </a:rPr>
              <a:t> [</a:t>
            </a:r>
            <a:r>
              <a:rPr lang="ru-RU" sz="1200" dirty="0" err="1">
                <a:latin typeface="Consolas" panose="020B0609020204030204" pitchFamily="49" charset="0"/>
              </a:rPr>
              <a:t>rcx</a:t>
            </a:r>
            <a:r>
              <a:rPr lang="ru-RU" sz="1200" dirty="0">
                <a:latin typeface="Consolas" panose="020B0609020204030204" pitchFamily="49" charset="0"/>
              </a:rPr>
              <a:t> + </a:t>
            </a:r>
            <a:r>
              <a:rPr lang="ru-RU" sz="1200" dirty="0" err="1">
                <a:latin typeface="Consolas" panose="020B0609020204030204" pitchFamily="49" charset="0"/>
              </a:rPr>
              <a:t>rax</a:t>
            </a:r>
            <a:r>
              <a:rPr lang="ru-RU" sz="1200" dirty="0">
                <a:latin typeface="Consolas" panose="020B0609020204030204" pitchFamily="49" charset="0"/>
              </a:rPr>
              <a:t>], 0FFh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ret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16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latin typeface="Consolas" panose="020B0609020204030204" pitchFamily="49" charset="0"/>
              </a:rPr>
              <a:t>Exit</a:t>
            </a:r>
            <a:r>
              <a:rPr lang="ru-RU" sz="1200" dirty="0">
                <a:latin typeface="Consolas" panose="020B0609020204030204" pitchFamily="49" charset="0"/>
              </a:rPr>
              <a:t>: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REPRET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LEAF_END_MARKED JIT_WriteBarrier_PostGrow64, _TEXT</a:t>
            </a:r>
          </a:p>
        </p:txBody>
      </p:sp>
    </p:spTree>
    <p:extLst>
      <p:ext uri="{BB962C8B-B14F-4D97-AF65-F5344CB8AC3E}">
        <p14:creationId xmlns:p14="http://schemas.microsoft.com/office/powerpoint/2010/main" val="20072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7246961" y="1662657"/>
            <a:ext cx="462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</a:rPr>
              <a:t>x.Field</a:t>
            </a:r>
            <a:r>
              <a:rPr lang="en-US" dirty="0" smtClean="0"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</a:rPr>
              <a:t>obj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endParaRPr lang="ru-RU" dirty="0" smtClean="0">
              <a:latin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9102" y="1370793"/>
            <a:ext cx="82070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LEAF_ENTRY JIT_WriteBarrier_PostGrow64, _TEXT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8</a:t>
            </a:r>
          </a:p>
          <a:p>
            <a:r>
              <a:rPr lang="ru-RU" sz="1400" dirty="0">
                <a:latin typeface="Consolas" panose="020B0609020204030204" pitchFamily="49" charset="0"/>
              </a:rPr>
              <a:t>     </a:t>
            </a:r>
            <a:r>
              <a:rPr lang="ru-RU" sz="1400" dirty="0" smtClean="0">
                <a:latin typeface="Consolas" panose="020B0609020204030204" pitchFamily="49" charset="0"/>
              </a:rPr>
              <a:t>  </a:t>
            </a:r>
            <a:r>
              <a:rPr lang="ru-RU" sz="1400" dirty="0" err="1">
                <a:latin typeface="Consolas" panose="020B0609020204030204" pitchFamily="49" charset="0"/>
              </a:rPr>
              <a:t>mov</a:t>
            </a:r>
            <a:r>
              <a:rPr lang="ru-RU" sz="1400" dirty="0">
                <a:latin typeface="Consolas" panose="020B0609020204030204" pitchFamily="49" charset="0"/>
              </a:rPr>
              <a:t>     [</a:t>
            </a:r>
            <a:r>
              <a:rPr lang="ru-RU" sz="1400" dirty="0" err="1">
                <a:latin typeface="Consolas" panose="020B0609020204030204" pitchFamily="49" charset="0"/>
              </a:rPr>
              <a:t>rcx</a:t>
            </a:r>
            <a:r>
              <a:rPr lang="ru-RU" sz="1400" dirty="0">
                <a:latin typeface="Consolas" panose="020B0609020204030204" pitchFamily="49" charset="0"/>
              </a:rPr>
              <a:t>], </a:t>
            </a:r>
            <a:r>
              <a:rPr lang="ru-RU" sz="1400" dirty="0" err="1">
                <a:latin typeface="Consolas" panose="020B0609020204030204" pitchFamily="49" charset="0"/>
              </a:rPr>
              <a:t>rdx</a:t>
            </a:r>
            <a:endParaRPr lang="ru-RU" sz="1400" dirty="0"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NOP_3_BYTE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PATCH_LABEL JIT_WriteBarrier_PostGrow64_Patch_Label_Lower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0F0F0F0F0F0F0F0F0h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rdx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jb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Exit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PATCH_LABEL JIT_WriteBarrier_PostGrow64_Patch_Label_Upper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r8, 0F0F0F0F0F0F0F0F0h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rdx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r8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jae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Exit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PATCH_LABEL JIT_WriteBarrier_PostGrow64_Patch_Label_CardTable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0F0F0F0F0F0F0F0F0h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Touch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the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table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entry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already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dirty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shr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rcx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0Bh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byte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ptr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[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rcx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], 0FFh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jne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UpdateCardTable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REPRET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UpdateCardTable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byte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ptr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[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rcx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], 0FFh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ret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16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Exit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REPRET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LEAF_END_MARKED JIT_WriteBarrier_PostGrow64, _TEXT</a:t>
            </a:r>
          </a:p>
        </p:txBody>
      </p:sp>
    </p:spTree>
    <p:extLst>
      <p:ext uri="{BB962C8B-B14F-4D97-AF65-F5344CB8AC3E}">
        <p14:creationId xmlns:p14="http://schemas.microsoft.com/office/powerpoint/2010/main" val="246936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7246961" y="2194919"/>
            <a:ext cx="462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nsolas" panose="020B0609020204030204" pitchFamily="49" charset="0"/>
              </a:rPr>
              <a:t>Находится ли </a:t>
            </a:r>
            <a:r>
              <a:rPr lang="en-US" dirty="0" err="1" smtClean="0">
                <a:latin typeface="Consolas" panose="020B0609020204030204" pitchFamily="49" charset="0"/>
              </a:rPr>
              <a:t>obj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ru-RU" dirty="0" smtClean="0">
                <a:latin typeface="Consolas" panose="020B0609020204030204" pitchFamily="49" charset="0"/>
              </a:rPr>
              <a:t>внутри </a:t>
            </a:r>
            <a:r>
              <a:rPr lang="ru-RU" dirty="0" err="1" smtClean="0">
                <a:latin typeface="Consolas" panose="020B0609020204030204" pitchFamily="49" charset="0"/>
              </a:rPr>
              <a:t>эфимерного</a:t>
            </a:r>
            <a:r>
              <a:rPr lang="ru-RU" dirty="0" smtClean="0">
                <a:latin typeface="Consolas" panose="020B0609020204030204" pitchFamily="49" charset="0"/>
              </a:rPr>
              <a:t> сегмента? </a:t>
            </a:r>
            <a:r>
              <a:rPr lang="en-US" dirty="0" smtClean="0">
                <a:latin typeface="Consolas" panose="020B0609020204030204" pitchFamily="49" charset="0"/>
              </a:rPr>
              <a:t>(gen0, gen1)</a:t>
            </a:r>
            <a:endParaRPr lang="ru-RU" dirty="0" smtClean="0">
              <a:latin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9102" y="1370793"/>
            <a:ext cx="820708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LEAF_ENTRY JIT_WriteBarrier_PostGrow64, _TEXT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8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[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rcx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],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rdx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NOP_3_BYTE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PATCH_LABEL JIT_WriteBarrier_PostGrow64_Patch_Label_Lower</a:t>
            </a:r>
          </a:p>
          <a:p>
            <a:r>
              <a:rPr lang="ru-RU" sz="1400" dirty="0" smtClean="0">
                <a:latin typeface="Consolas" panose="020B0609020204030204" pitchFamily="49" charset="0"/>
              </a:rPr>
              <a:t>       </a:t>
            </a:r>
            <a:r>
              <a:rPr lang="ru-RU" sz="1400" dirty="0" err="1">
                <a:latin typeface="Consolas" panose="020B0609020204030204" pitchFamily="49" charset="0"/>
              </a:rPr>
              <a:t>mov</a:t>
            </a:r>
            <a:r>
              <a:rPr lang="ru-RU" sz="1400" dirty="0">
                <a:latin typeface="Consolas" panose="020B0609020204030204" pitchFamily="49" charset="0"/>
              </a:rPr>
              <a:t>     </a:t>
            </a:r>
            <a:r>
              <a:rPr lang="ru-RU" sz="1400" dirty="0" err="1">
                <a:latin typeface="Consolas" panose="020B0609020204030204" pitchFamily="49" charset="0"/>
              </a:rPr>
              <a:t>rax</a:t>
            </a:r>
            <a:r>
              <a:rPr lang="ru-RU" sz="1400" dirty="0">
                <a:latin typeface="Consolas" panose="020B0609020204030204" pitchFamily="49" charset="0"/>
              </a:rPr>
              <a:t>, 0F0F0F0F0F0F0F0F0h</a:t>
            </a:r>
          </a:p>
          <a:p>
            <a:r>
              <a:rPr lang="ru-RU" sz="1400" dirty="0" smtClean="0">
                <a:latin typeface="Consolas" panose="020B0609020204030204" pitchFamily="49" charset="0"/>
              </a:rPr>
              <a:t>       </a:t>
            </a:r>
            <a:r>
              <a:rPr lang="ru-RU" sz="1400" dirty="0" err="1">
                <a:latin typeface="Consolas" panose="020B0609020204030204" pitchFamily="49" charset="0"/>
              </a:rPr>
              <a:t>cmp</a:t>
            </a:r>
            <a:r>
              <a:rPr lang="ru-RU" sz="1400" dirty="0">
                <a:latin typeface="Consolas" panose="020B0609020204030204" pitchFamily="49" charset="0"/>
              </a:rPr>
              <a:t>     </a:t>
            </a:r>
            <a:r>
              <a:rPr lang="ru-RU" sz="1400" dirty="0" err="1">
                <a:latin typeface="Consolas" panose="020B0609020204030204" pitchFamily="49" charset="0"/>
              </a:rPr>
              <a:t>rdx</a:t>
            </a:r>
            <a:r>
              <a:rPr lang="ru-RU" sz="1400" dirty="0">
                <a:latin typeface="Consolas" panose="020B0609020204030204" pitchFamily="49" charset="0"/>
              </a:rPr>
              <a:t>, </a:t>
            </a:r>
            <a:r>
              <a:rPr lang="ru-RU" sz="1400" dirty="0" err="1">
                <a:latin typeface="Consolas" panose="020B0609020204030204" pitchFamily="49" charset="0"/>
              </a:rPr>
              <a:t>rax</a:t>
            </a:r>
            <a:endParaRPr lang="ru-RU" sz="1400" dirty="0">
              <a:latin typeface="Consolas" panose="020B0609020204030204" pitchFamily="49" charset="0"/>
            </a:endParaRPr>
          </a:p>
          <a:p>
            <a:r>
              <a:rPr lang="ru-RU" sz="1400" dirty="0" smtClean="0">
                <a:latin typeface="Consolas" panose="020B0609020204030204" pitchFamily="49" charset="0"/>
              </a:rPr>
              <a:t>       </a:t>
            </a:r>
            <a:r>
              <a:rPr lang="ru-RU" sz="1400" dirty="0" err="1">
                <a:latin typeface="Consolas" panose="020B0609020204030204" pitchFamily="49" charset="0"/>
              </a:rPr>
              <a:t>jb</a:t>
            </a:r>
            <a:r>
              <a:rPr lang="ru-RU" sz="1400" dirty="0">
                <a:latin typeface="Consolas" panose="020B0609020204030204" pitchFamily="49" charset="0"/>
              </a:rPr>
              <a:t>      </a:t>
            </a:r>
            <a:r>
              <a:rPr lang="ru-RU" sz="1400" dirty="0" err="1">
                <a:latin typeface="Consolas" panose="020B0609020204030204" pitchFamily="49" charset="0"/>
              </a:rPr>
              <a:t>Exit</a:t>
            </a:r>
            <a:endParaRPr lang="ru-RU" sz="1400" dirty="0"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ru-RU" sz="1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nop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; </a:t>
            </a:r>
            <a:r>
              <a:rPr lang="ru-RU" sz="1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PATCH_LABEL JIT_WriteBarrier_PostGrow64_Patch_Label_Upper</a:t>
            </a:r>
          </a:p>
          <a:p>
            <a:r>
              <a:rPr lang="ru-RU" sz="1400" dirty="0" smtClean="0">
                <a:latin typeface="Consolas" panose="020B0609020204030204" pitchFamily="49" charset="0"/>
              </a:rPr>
              <a:t>       </a:t>
            </a:r>
            <a:r>
              <a:rPr lang="ru-RU" sz="1400" dirty="0" err="1">
                <a:latin typeface="Consolas" panose="020B0609020204030204" pitchFamily="49" charset="0"/>
              </a:rPr>
              <a:t>mov</a:t>
            </a:r>
            <a:r>
              <a:rPr lang="ru-RU" sz="1400" dirty="0">
                <a:latin typeface="Consolas" panose="020B0609020204030204" pitchFamily="49" charset="0"/>
              </a:rPr>
              <a:t>     r8, 0F0F0F0F0F0F0F0F0h</a:t>
            </a:r>
          </a:p>
          <a:p>
            <a:r>
              <a:rPr lang="ru-RU" sz="1400" dirty="0" smtClean="0">
                <a:latin typeface="Consolas" panose="020B0609020204030204" pitchFamily="49" charset="0"/>
              </a:rPr>
              <a:t>       </a:t>
            </a:r>
            <a:r>
              <a:rPr lang="ru-RU" sz="1400" dirty="0" err="1">
                <a:latin typeface="Consolas" panose="020B0609020204030204" pitchFamily="49" charset="0"/>
              </a:rPr>
              <a:t>cmp</a:t>
            </a:r>
            <a:r>
              <a:rPr lang="ru-RU" sz="1400" dirty="0">
                <a:latin typeface="Consolas" panose="020B0609020204030204" pitchFamily="49" charset="0"/>
              </a:rPr>
              <a:t>     </a:t>
            </a:r>
            <a:r>
              <a:rPr lang="ru-RU" sz="1400" dirty="0" err="1">
                <a:latin typeface="Consolas" panose="020B0609020204030204" pitchFamily="49" charset="0"/>
              </a:rPr>
              <a:t>rdx</a:t>
            </a:r>
            <a:r>
              <a:rPr lang="ru-RU" sz="1400" dirty="0">
                <a:latin typeface="Consolas" panose="020B0609020204030204" pitchFamily="49" charset="0"/>
              </a:rPr>
              <a:t>, r8</a:t>
            </a:r>
          </a:p>
          <a:p>
            <a:r>
              <a:rPr lang="ru-RU" sz="1400" dirty="0" smtClean="0">
                <a:latin typeface="Consolas" panose="020B0609020204030204" pitchFamily="49" charset="0"/>
              </a:rPr>
              <a:t>       </a:t>
            </a:r>
            <a:r>
              <a:rPr lang="ru-RU" sz="1400" dirty="0" err="1">
                <a:latin typeface="Consolas" panose="020B0609020204030204" pitchFamily="49" charset="0"/>
              </a:rPr>
              <a:t>jae</a:t>
            </a:r>
            <a:r>
              <a:rPr lang="ru-RU" sz="1400" dirty="0">
                <a:latin typeface="Consolas" panose="020B0609020204030204" pitchFamily="49" charset="0"/>
              </a:rPr>
              <a:t>     </a:t>
            </a:r>
            <a:r>
              <a:rPr lang="ru-RU" sz="1400" dirty="0" err="1">
                <a:latin typeface="Consolas" panose="020B0609020204030204" pitchFamily="49" charset="0"/>
              </a:rPr>
              <a:t>Exit</a:t>
            </a:r>
            <a:endParaRPr lang="ru-RU" sz="1400" dirty="0"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PATCH_LABEL JIT_WriteBarrier_PostGrow64_Patch_Label_CardTable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0F0F0F0F0F0F0F0F0h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Touch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the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table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entry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already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dirty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shr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rcx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0Bh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byte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ptr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[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rcx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], 0FFh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jne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UpdateCardTable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REPRET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UpdateCardTable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byte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ptr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[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rcx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], 0FFh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ret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16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Exit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REPRET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LEAF_END_MARKED JIT_WriteBarrier_PostGrow64, _TEXT</a:t>
            </a:r>
          </a:p>
        </p:txBody>
      </p:sp>
    </p:spTree>
    <p:extLst>
      <p:ext uri="{BB962C8B-B14F-4D97-AF65-F5344CB8AC3E}">
        <p14:creationId xmlns:p14="http://schemas.microsoft.com/office/powerpoint/2010/main" val="30968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7246961" y="4119254"/>
            <a:ext cx="4626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RAX = </a:t>
            </a:r>
            <a:r>
              <a:rPr lang="ru-RU" dirty="0" smtClean="0">
                <a:latin typeface="Consolas" panose="020B0609020204030204" pitchFamily="49" charset="0"/>
              </a:rPr>
              <a:t>адрес </a:t>
            </a:r>
            <a:r>
              <a:rPr lang="en-US" dirty="0" smtClean="0">
                <a:latin typeface="Consolas" panose="020B0609020204030204" pitchFamily="49" charset="0"/>
              </a:rPr>
              <a:t>Card Table</a:t>
            </a:r>
            <a:endParaRPr lang="ru-RU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RCX = </a:t>
            </a:r>
            <a:r>
              <a:rPr lang="ru-RU" dirty="0" smtClean="0">
                <a:latin typeface="Consolas" panose="020B0609020204030204" pitchFamily="49" charset="0"/>
              </a:rPr>
              <a:t>адрес </a:t>
            </a:r>
            <a:r>
              <a:rPr lang="en-US" dirty="0" err="1" smtClean="0">
                <a:latin typeface="Consolas" panose="020B0609020204030204" pitchFamily="49" charset="0"/>
              </a:rPr>
              <a:t>obj</a:t>
            </a:r>
            <a:r>
              <a:rPr lang="en-US" dirty="0" smtClean="0">
                <a:latin typeface="Consolas" panose="020B0609020204030204" pitchFamily="49" charset="0"/>
              </a:rPr>
              <a:t> /= 2048</a:t>
            </a:r>
          </a:p>
          <a:p>
            <a:r>
              <a:rPr lang="ru-RU" dirty="0" smtClean="0">
                <a:latin typeface="Consolas" panose="020B0609020204030204" pitchFamily="49" charset="0"/>
              </a:rPr>
              <a:t>Если флаг не выставлен, выставить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endParaRPr lang="ru-RU" dirty="0" smtClean="0">
              <a:latin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9102" y="1370793"/>
            <a:ext cx="82070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LEAF_ENTRY JIT_WriteBarrier_PostGrow64, _TEXT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8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[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rcx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],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rdx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NOP_3_BYTE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PATCH_LABEL JIT_WriteBarrier_PostGrow64_Patch_Label_Lower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0F0F0F0F0F0F0F0F0h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rdx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jb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Exit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PATCH_LABEL JIT_WriteBarrier_PostGrow64_Patch_Label_Upper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r8, 0F0F0F0F0F0F0F0F0h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cmp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rdx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r8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jae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Exit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nop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;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padding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alignment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constant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PATCH_LABEL JIT_WriteBarrier_PostGrow64_Patch_Label_CardTable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mov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rax</a:t>
            </a:r>
            <a:r>
              <a:rPr lang="ru-RU" sz="1200" dirty="0">
                <a:latin typeface="Consolas" panose="020B0609020204030204" pitchFamily="49" charset="0"/>
              </a:rPr>
              <a:t>, 0F0F0F0F0F0F0F0F0h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; </a:t>
            </a:r>
            <a:r>
              <a:rPr lang="ru-RU" sz="1200" dirty="0" err="1">
                <a:latin typeface="Consolas" panose="020B0609020204030204" pitchFamily="49" charset="0"/>
              </a:rPr>
              <a:t>Touch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the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card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table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entry</a:t>
            </a:r>
            <a:r>
              <a:rPr lang="ru-RU" sz="1200" dirty="0">
                <a:latin typeface="Consolas" panose="020B0609020204030204" pitchFamily="49" charset="0"/>
              </a:rPr>
              <a:t>, </a:t>
            </a:r>
            <a:r>
              <a:rPr lang="ru-RU" sz="1200" dirty="0" err="1">
                <a:latin typeface="Consolas" panose="020B0609020204030204" pitchFamily="49" charset="0"/>
              </a:rPr>
              <a:t>if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not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already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dirty</a:t>
            </a:r>
            <a:r>
              <a:rPr lang="ru-RU" sz="1200" dirty="0">
                <a:latin typeface="Consolas" panose="020B0609020204030204" pitchFamily="49" charset="0"/>
              </a:rPr>
              <a:t>.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shr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rcx</a:t>
            </a:r>
            <a:r>
              <a:rPr lang="ru-RU" sz="1200" dirty="0">
                <a:latin typeface="Consolas" panose="020B0609020204030204" pitchFamily="49" charset="0"/>
              </a:rPr>
              <a:t>, 0Bh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cmp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byte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ptr</a:t>
            </a:r>
            <a:r>
              <a:rPr lang="ru-RU" sz="1200" dirty="0">
                <a:latin typeface="Consolas" panose="020B0609020204030204" pitchFamily="49" charset="0"/>
              </a:rPr>
              <a:t> [</a:t>
            </a:r>
            <a:r>
              <a:rPr lang="ru-RU" sz="1200" dirty="0" err="1">
                <a:latin typeface="Consolas" panose="020B0609020204030204" pitchFamily="49" charset="0"/>
              </a:rPr>
              <a:t>rcx</a:t>
            </a:r>
            <a:r>
              <a:rPr lang="ru-RU" sz="1200" dirty="0">
                <a:latin typeface="Consolas" panose="020B0609020204030204" pitchFamily="49" charset="0"/>
              </a:rPr>
              <a:t> + </a:t>
            </a:r>
            <a:r>
              <a:rPr lang="ru-RU" sz="1200" dirty="0" err="1">
                <a:latin typeface="Consolas" panose="020B0609020204030204" pitchFamily="49" charset="0"/>
              </a:rPr>
              <a:t>rax</a:t>
            </a:r>
            <a:r>
              <a:rPr lang="ru-RU" sz="1200" dirty="0">
                <a:latin typeface="Consolas" panose="020B0609020204030204" pitchFamily="49" charset="0"/>
              </a:rPr>
              <a:t>], 0FFh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jne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UpdateCardTable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ru-RU" sz="1200" dirty="0">
                <a:latin typeface="Consolas" panose="020B0609020204030204" pitchFamily="49" charset="0"/>
              </a:rPr>
              <a:t>        REPRET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latin typeface="Consolas" panose="020B0609020204030204" pitchFamily="49" charset="0"/>
              </a:rPr>
              <a:t>UpdateCardTable</a:t>
            </a:r>
            <a:r>
              <a:rPr lang="ru-RU" sz="1200" dirty="0">
                <a:latin typeface="Consolas" panose="020B0609020204030204" pitchFamily="49" charset="0"/>
              </a:rPr>
              <a:t>: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mov</a:t>
            </a:r>
            <a:r>
              <a:rPr lang="ru-RU" sz="1200" dirty="0">
                <a:latin typeface="Consolas" panose="020B0609020204030204" pitchFamily="49" charset="0"/>
              </a:rPr>
              <a:t>     </a:t>
            </a:r>
            <a:r>
              <a:rPr lang="ru-RU" sz="1200" dirty="0" err="1">
                <a:latin typeface="Consolas" panose="020B0609020204030204" pitchFamily="49" charset="0"/>
              </a:rPr>
              <a:t>byte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r>
              <a:rPr lang="ru-RU" sz="1200" dirty="0" err="1">
                <a:latin typeface="Consolas" panose="020B0609020204030204" pitchFamily="49" charset="0"/>
              </a:rPr>
              <a:t>ptr</a:t>
            </a:r>
            <a:r>
              <a:rPr lang="ru-RU" sz="1200" dirty="0">
                <a:latin typeface="Consolas" panose="020B0609020204030204" pitchFamily="49" charset="0"/>
              </a:rPr>
              <a:t> [</a:t>
            </a:r>
            <a:r>
              <a:rPr lang="ru-RU" sz="1200" dirty="0" err="1">
                <a:latin typeface="Consolas" panose="020B0609020204030204" pitchFamily="49" charset="0"/>
              </a:rPr>
              <a:t>rcx</a:t>
            </a:r>
            <a:r>
              <a:rPr lang="ru-RU" sz="1200" dirty="0">
                <a:latin typeface="Consolas" panose="020B0609020204030204" pitchFamily="49" charset="0"/>
              </a:rPr>
              <a:t> + </a:t>
            </a:r>
            <a:r>
              <a:rPr lang="ru-RU" sz="1200" dirty="0" err="1">
                <a:latin typeface="Consolas" panose="020B0609020204030204" pitchFamily="49" charset="0"/>
              </a:rPr>
              <a:t>rax</a:t>
            </a:r>
            <a:r>
              <a:rPr lang="ru-RU" sz="1200" dirty="0">
                <a:latin typeface="Consolas" panose="020B0609020204030204" pitchFamily="49" charset="0"/>
              </a:rPr>
              <a:t>], 0FFh</a:t>
            </a:r>
          </a:p>
          <a:p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ru-RU" sz="1200" dirty="0" err="1">
                <a:latin typeface="Consolas" panose="020B0609020204030204" pitchFamily="49" charset="0"/>
              </a:rPr>
              <a:t>ret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align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16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Exit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REPRET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LEAF_END_MARKED JIT_WriteBarrier_PostGrow64, _TEXT</a:t>
            </a:r>
          </a:p>
        </p:txBody>
      </p:sp>
    </p:spTree>
    <p:extLst>
      <p:ext uri="{BB962C8B-B14F-4D97-AF65-F5344CB8AC3E}">
        <p14:creationId xmlns:p14="http://schemas.microsoft.com/office/powerpoint/2010/main" val="10752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Код проверяет только поколение </a:t>
            </a:r>
            <a:r>
              <a:rPr lang="en-US" dirty="0" err="1" smtClean="0"/>
              <a:t>obj</a:t>
            </a:r>
            <a:r>
              <a:rPr lang="en-US" dirty="0" smtClean="0"/>
              <a:t>, </a:t>
            </a:r>
            <a:r>
              <a:rPr lang="ru-RU" dirty="0" smtClean="0"/>
              <a:t>но не</a:t>
            </a:r>
            <a:r>
              <a:rPr lang="en-US" dirty="0" smtClean="0"/>
              <a:t> </a:t>
            </a:r>
            <a:r>
              <a:rPr lang="en-US" b="1" dirty="0" err="1" smtClean="0"/>
              <a:t>target</a:t>
            </a:r>
            <a:r>
              <a:rPr lang="en-US" dirty="0" err="1" smtClean="0"/>
              <a:t>.Field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Т.е. </a:t>
            </a:r>
            <a:r>
              <a:rPr lang="ru-RU" dirty="0" err="1" smtClean="0"/>
              <a:t>внутрипоколенческие</a:t>
            </a:r>
            <a:r>
              <a:rPr lang="ru-RU" dirty="0" smtClean="0"/>
              <a:t> ссылки также маркируются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Однако это подходит, поскольку: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 время фазы маркировки, </a:t>
            </a:r>
            <a:r>
              <a:rPr lang="en-US" dirty="0" smtClean="0"/>
              <a:t>card table </a:t>
            </a:r>
            <a:r>
              <a:rPr lang="ru-RU" dirty="0" smtClean="0"/>
              <a:t>используется только для более старших поколений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Проверять что</a:t>
            </a:r>
            <a:r>
              <a:rPr lang="en-US" dirty="0" smtClean="0"/>
              <a:t> </a:t>
            </a:r>
            <a:r>
              <a:rPr lang="en-US" b="1" dirty="0" smtClean="0"/>
              <a:t>target</a:t>
            </a:r>
            <a:r>
              <a:rPr lang="ru-RU" b="1" dirty="0" smtClean="0"/>
              <a:t> </a:t>
            </a:r>
            <a:r>
              <a:rPr lang="ru-RU" dirty="0" smtClean="0"/>
              <a:t>находится в старшем поколении дорого, дешевле выставить флаг </a:t>
            </a:r>
            <a:r>
              <a:rPr lang="ru-RU" smtClean="0"/>
              <a:t>без проверок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4" y="1361257"/>
            <a:ext cx="10635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случае большого хипа, </a:t>
            </a:r>
            <a:r>
              <a:rPr lang="en-US" dirty="0" smtClean="0"/>
              <a:t>Card Table </a:t>
            </a:r>
            <a:r>
              <a:rPr lang="ru-RU" dirty="0" smtClean="0"/>
              <a:t>будет огромной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 её сканирование – долгим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Выход – </a:t>
            </a:r>
            <a:r>
              <a:rPr lang="en-US" dirty="0" smtClean="0"/>
              <a:t>Cards Bundle Table: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 </a:t>
            </a:r>
            <a:r>
              <a:rPr lang="ru-RU" dirty="0" smtClean="0"/>
              <a:t>бит = 32 слова карт (128Кб на х86 и 256Кб на х64)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1 «ячейка» = 4 байтам и равна 8192Кб «карт»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 равно 8 Мб памяти.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390748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Older-to-younger link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Cards Bundle Table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38004" y="3669581"/>
            <a:ext cx="10274058" cy="253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На </a:t>
            </a:r>
            <a:r>
              <a:rPr lang="en-US" sz="2000" dirty="0" smtClean="0"/>
              <a:t>Windows Cards Bundle </a:t>
            </a:r>
            <a:r>
              <a:rPr lang="ru-RU" sz="2000" dirty="0" smtClean="0"/>
              <a:t>строится средствами ОС:</a:t>
            </a:r>
          </a:p>
          <a:p>
            <a:pPr algn="ctr"/>
            <a:r>
              <a:rPr lang="ru-RU" sz="2000" dirty="0" smtClean="0"/>
              <a:t>У страниц выставляется флаг </a:t>
            </a:r>
            <a:r>
              <a:rPr lang="en-US" sz="2000" dirty="0" smtClean="0"/>
              <a:t>MEM_WRITE_WATCH</a:t>
            </a:r>
          </a:p>
          <a:p>
            <a:pPr algn="ctr"/>
            <a:r>
              <a:rPr lang="ru-RU" sz="2000" dirty="0" smtClean="0"/>
              <a:t>Через </a:t>
            </a:r>
            <a:r>
              <a:rPr lang="en-US" sz="2000" dirty="0" err="1" smtClean="0"/>
              <a:t>GetWriteWatch</a:t>
            </a:r>
            <a:r>
              <a:rPr lang="en-US" sz="2000" dirty="0" smtClean="0"/>
              <a:t> </a:t>
            </a:r>
            <a:r>
              <a:rPr lang="ru-RU" sz="2000" dirty="0" smtClean="0"/>
              <a:t>забирается список «записанных» страниц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62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xmlns="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9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ighlight>
                  <a:srgbClr val="FFFF00"/>
                </a:highlight>
              </a:rPr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ighlight>
                  <a:srgbClr val="FFFF00"/>
                </a:highlight>
              </a:rPr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6632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размера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366789"/>
            <a:ext cx="9963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 нас есть 2 стратегии сбора мусора: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 – </a:t>
            </a:r>
            <a:r>
              <a:rPr lang="ru-RU" dirty="0"/>
              <a:t>сжатие кучи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Sweep</a:t>
            </a:r>
            <a:r>
              <a:rPr lang="ru-RU" dirty="0"/>
              <a:t> – перемещение освободившихся участков в список свободных</a:t>
            </a:r>
          </a:p>
          <a:p>
            <a:endParaRPr lang="ru-RU" dirty="0"/>
          </a:p>
          <a:p>
            <a:r>
              <a:rPr lang="ru-RU" dirty="0"/>
              <a:t>Поэтому: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больших размерах </a:t>
            </a:r>
            <a:r>
              <a:rPr lang="en-US" dirty="0"/>
              <a:t>compact </a:t>
            </a:r>
            <a:r>
              <a:rPr lang="ru-RU" dirty="0"/>
              <a:t>неудобен, удобен только </a:t>
            </a:r>
            <a:r>
              <a:rPr lang="en-US" dirty="0"/>
              <a:t>sweep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маленьких – наоборот: </a:t>
            </a:r>
            <a:r>
              <a:rPr lang="ru-RU" dirty="0" smtClean="0"/>
              <a:t>не удобен </a:t>
            </a:r>
            <a:r>
              <a:rPr lang="en-US" dirty="0"/>
              <a:t>sweep. </a:t>
            </a:r>
            <a:r>
              <a:rPr lang="ru-RU" dirty="0"/>
              <a:t>Неудобен </a:t>
            </a:r>
            <a:r>
              <a:rPr lang="en-US" dirty="0"/>
              <a:t>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Отсюда: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Objects Heap (SOH) </a:t>
            </a:r>
            <a:r>
              <a:rPr lang="ru-RU" dirty="0"/>
              <a:t> </a:t>
            </a:r>
            <a:r>
              <a:rPr lang="en-US" dirty="0"/>
              <a:t>&lt; 85,000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Objects Heap (LOH)  &gt;= 85,000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0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размера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Т.к. в </a:t>
            </a:r>
            <a:r>
              <a:rPr lang="en-US" dirty="0"/>
              <a:t>SOH </a:t>
            </a:r>
            <a:r>
              <a:rPr lang="ru-RU" dirty="0"/>
              <a:t>объекты маленькие, используем </a:t>
            </a:r>
            <a:r>
              <a:rPr lang="en-US" dirty="0"/>
              <a:t>Compacting: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Объекты небольшие: легко и быстро заполнить ими образовавшиеся пустоты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Однако фаза планирования может решить что </a:t>
            </a:r>
            <a:r>
              <a:rPr lang="en-US" dirty="0"/>
              <a:t>Sweep </a:t>
            </a:r>
            <a:r>
              <a:rPr lang="ru-RU" dirty="0"/>
              <a:t>здесь более пригоден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Поэтому для </a:t>
            </a:r>
            <a:r>
              <a:rPr lang="en-US" dirty="0"/>
              <a:t>SOH </a:t>
            </a:r>
            <a:r>
              <a:rPr lang="ru-RU" dirty="0"/>
              <a:t>работают оба метода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Однако, т.к. Объекты в </a:t>
            </a:r>
            <a:r>
              <a:rPr lang="en-US" dirty="0"/>
              <a:t>LOH </a:t>
            </a:r>
            <a:r>
              <a:rPr lang="ru-RU" dirty="0"/>
              <a:t>тяжеловесны, используется только </a:t>
            </a:r>
            <a:r>
              <a:rPr lang="en-US" dirty="0"/>
              <a:t>Sweep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этом пользователь может вызвать сжатие </a:t>
            </a:r>
            <a:r>
              <a:rPr lang="en-US" dirty="0"/>
              <a:t>LOH </a:t>
            </a:r>
            <a:r>
              <a:rPr lang="ru-RU" dirty="0"/>
              <a:t>вручную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отличии от </a:t>
            </a:r>
            <a:r>
              <a:rPr lang="en-US" dirty="0"/>
              <a:t>SOH </a:t>
            </a:r>
            <a:r>
              <a:rPr lang="ru-RU" dirty="0"/>
              <a:t>выравнивание не зависит от платформы и равно 8 байтам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Поскольку большинство объектов – маленькие, </a:t>
            </a:r>
            <a:r>
              <a:rPr lang="en-US" dirty="0"/>
              <a:t>SOH – </a:t>
            </a:r>
            <a:r>
              <a:rPr lang="ru-RU" dirty="0"/>
              <a:t>наиболее популярен.</a:t>
            </a:r>
          </a:p>
          <a:p>
            <a:endParaRPr lang="ru-RU" dirty="0"/>
          </a:p>
          <a:p>
            <a:r>
              <a:rPr lang="ru-RU" dirty="0"/>
              <a:t>Однако: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Из-за огромного их числа приходится как-то делить объекты дополнительно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Иначе возникнет проблема для фаз маркировки и планирования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поскольку куча растет в одном </a:t>
            </a:r>
            <a:r>
              <a:rPr lang="ru-RU" dirty="0" smtClean="0"/>
              <a:t>направлении</a:t>
            </a:r>
            <a:r>
              <a:rPr lang="ru-RU" dirty="0"/>
              <a:t>, в младших адресах копятся более старые объекты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Отсюда – деление на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8153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Сюда попадает всё:</a:t>
            </a:r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</a:t>
            </a:r>
            <a:r>
              <a:rPr lang="en-US" dirty="0"/>
              <a:t>&gt;= 85,000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</a:t>
            </a:r>
            <a:r>
              <a:rPr lang="en-US" dirty="0"/>
              <a:t>double[&gt;=1000]</a:t>
            </a:r>
            <a:r>
              <a:rPr lang="ru-RU" dirty="0"/>
              <a:t> (8*1,000 = 8,000)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F38FA13-EC09-4DD0-80D9-E04604627AF4}"/>
              </a:ext>
            </a:extLst>
          </p:cNvPr>
          <p:cNvSpPr/>
          <p:nvPr/>
        </p:nvSpPr>
        <p:spPr>
          <a:xfrm>
            <a:off x="3563368" y="32045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array1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999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array2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GC.GetGeneration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(array1).Dump();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-&gt; 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GC.GetGeneration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(array2).Dump();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-&gt; 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96B5D6-EA92-4B5E-B0A9-F4A6DF192E8C}"/>
              </a:ext>
            </a:extLst>
          </p:cNvPr>
          <p:cNvSpPr/>
          <p:nvPr/>
        </p:nvSpPr>
        <p:spPr>
          <a:xfrm>
            <a:off x="1352550" y="5010150"/>
            <a:ext cx="9848851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Поэтому не стоит создавать траффика массивов типа </a:t>
            </a:r>
            <a:r>
              <a:rPr lang="en-US" dirty="0">
                <a:solidFill>
                  <a:srgbClr val="FFFF00"/>
                </a:solidFill>
              </a:rPr>
              <a:t>double</a:t>
            </a:r>
            <a:r>
              <a:rPr lang="ru-RU" dirty="0"/>
              <a:t>: </a:t>
            </a:r>
          </a:p>
          <a:p>
            <a:pPr algn="ctr"/>
            <a:r>
              <a:rPr lang="ru-RU" dirty="0"/>
              <a:t>лучше использовать пулы массивов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1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2358</Words>
  <Application>Microsoft Office PowerPoint</Application>
  <PresentationFormat>Широкоэкранный</PresentationFormat>
  <Paragraphs>532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71</cp:revision>
  <dcterms:created xsi:type="dcterms:W3CDTF">2018-09-29T08:14:48Z</dcterms:created>
  <dcterms:modified xsi:type="dcterms:W3CDTF">2019-04-09T21:15:11Z</dcterms:modified>
</cp:coreProperties>
</file>